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7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10" r:id="rId16"/>
    <p:sldId id="309" r:id="rId17"/>
    <p:sldId id="311" r:id="rId18"/>
    <p:sldId id="312" r:id="rId19"/>
    <p:sldId id="317" r:id="rId20"/>
    <p:sldId id="308" r:id="rId21"/>
    <p:sldId id="316" r:id="rId22"/>
    <p:sldId id="305" r:id="rId23"/>
    <p:sldId id="30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7"/>
    <p:restoredTop sz="93298"/>
  </p:normalViewPr>
  <p:slideViewPr>
    <p:cSldViewPr snapToGrid="0" snapToObjects="1">
      <p:cViewPr varScale="1">
        <p:scale>
          <a:sx n="68" d="100"/>
          <a:sy n="68" d="100"/>
        </p:scale>
        <p:origin x="6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479F-CD30-B541-B22D-297CD9C3603E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1C0A8-9427-8D4E-847B-09924994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18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343F6-51C9-944F-A23D-A64B502326FD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66A6E-9656-C546-B0F6-26CB86759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1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50673D-83AB-45A9-BF94-0F270216645F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4818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111BC9D-1563-48E1-992A-35CD1EF0D502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248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A58A9-CE8B-4F96-896C-8D16B74AE6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9368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=  more of a growth mindset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6A6E-9656-C546-B0F6-26CB86759D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82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What are some fixed mindset responses you get when trying to collaborate?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35386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What are some growth mindset statements you hear when trying to collaborate?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42152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Cooperative</a:t>
            </a:r>
            <a:r>
              <a:rPr lang="en-US" baseline="0" dirty="0" smtClean="0"/>
              <a:t> Decision Making VS Administrative Directives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Look at the growth mindset and the feeling staff and faculty are left with when we have cooperative decision making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administrative directives?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6A6E-9656-C546-B0F6-26CB86759D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75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AF4AC3-3877-4E2A-A89C-CA7884BCE7B0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4535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Staehr</a:t>
            </a:r>
            <a:r>
              <a:rPr lang="en-US" dirty="0" smtClean="0"/>
              <a:t> </a:t>
            </a:r>
            <a:r>
              <a:rPr lang="en-US" dirty="0" err="1" smtClean="0"/>
              <a:t>Fenner</a:t>
            </a:r>
            <a:r>
              <a:rPr lang="en-US" dirty="0" smtClean="0"/>
              <a:t> and Snyder, Figure 1.5, p,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66A6E-9656-C546-B0F6-26CB86759D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5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1D0C7D-94F3-4644-A5A8-AA7D590C1DFC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758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5CAFB9-6A53-443D-8C9C-BF67B2655FFA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895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AF4AC3-3877-4E2A-A89C-CA7884BCE7B0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4535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5CFB3B-0152-42C8-A75E-D1F51450AF1B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704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688AB8-6DC7-4A44-9F69-B458656632AD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These questions are from Advocating</a:t>
            </a:r>
            <a:r>
              <a:rPr lang="en-US" baseline="0" dirty="0" smtClean="0"/>
              <a:t> for English Learners (</a:t>
            </a:r>
            <a:r>
              <a:rPr lang="en-US" baseline="0" dirty="0" err="1" smtClean="0"/>
              <a:t>Staehr-Fenner</a:t>
            </a:r>
            <a:r>
              <a:rPr lang="en-US" baseline="0" dirty="0" smtClean="0"/>
              <a:t>), chapter 3.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ROLES pp. 64065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Itinerant ESL teacher </a:t>
            </a:r>
          </a:p>
          <a:p>
            <a:pPr eaLnBrk="1" hangingPunct="1"/>
            <a:r>
              <a:rPr lang="en-US" baseline="0" dirty="0" smtClean="0"/>
              <a:t>Stand-alone ESL teacher (pull out elementary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secondary)</a:t>
            </a:r>
          </a:p>
          <a:p>
            <a:pPr eaLnBrk="1" hangingPunct="1"/>
            <a:r>
              <a:rPr lang="en-US" baseline="0" dirty="0" smtClean="0"/>
              <a:t>Push in ESL teacher</a:t>
            </a:r>
          </a:p>
          <a:p>
            <a:pPr eaLnBrk="1" hangingPunct="1"/>
            <a:r>
              <a:rPr lang="en-US" baseline="0" dirty="0" smtClean="0"/>
              <a:t>ESL </a:t>
            </a:r>
            <a:r>
              <a:rPr lang="en-US" baseline="0" dirty="0" err="1" smtClean="0"/>
              <a:t>coteacher</a:t>
            </a:r>
            <a:endParaRPr lang="en-US" baseline="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8132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110F4C-F0FC-498A-828A-C8B851330200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6773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428251-F7DE-4D1D-822F-89A015F51D46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From Advocating, but See also </a:t>
            </a:r>
            <a:r>
              <a:rPr lang="en-US" dirty="0" err="1" smtClean="0"/>
              <a:t>Honigsfeld</a:t>
            </a:r>
            <a:r>
              <a:rPr lang="en-US" dirty="0" smtClean="0"/>
              <a:t> &amp; Dove, pp. 102-103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They ask us to define collaboration, challenges</a:t>
            </a:r>
            <a:r>
              <a:rPr lang="en-US" smtClean="0"/>
              <a:t>,</a:t>
            </a:r>
            <a:r>
              <a:rPr lang="en-US" baseline="0" smtClean="0"/>
              <a:t> ex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0622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EA58A9-CE8B-4F96-896C-8D16B74AE673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14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1214-2461-C24C-B431-3D32CDB1527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9FE9-B59C-974D-8036-1652AECB8D3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9FE9-B59C-974D-8036-1652AECB8D3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1214-2461-C24C-B431-3D32CDB15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9FE9-B59C-974D-8036-1652AECB8D3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1214-2461-C24C-B431-3D32CDB15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66CA9FE9-B59C-974D-8036-1652AECB8D3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1214-2461-C24C-B431-3D32CDB1527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66CA9FE9-B59C-974D-8036-1652AECB8D3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1214-2461-C24C-B431-3D32CDB15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66CA9FE9-B59C-974D-8036-1652AECB8D3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1214-2461-C24C-B431-3D32CDB15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9FE9-B59C-974D-8036-1652AECB8D3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1214-2461-C24C-B431-3D32CDB15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9FE9-B59C-974D-8036-1652AECB8D3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1214-2461-C24C-B431-3D32CDB15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507C-B6D3-47F6-9BB9-458B97D7E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9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9FE9-B59C-974D-8036-1652AECB8D3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1214-2461-C24C-B431-3D32CDB15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9FE9-B59C-974D-8036-1652AECB8D3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1214-2461-C24C-B431-3D32CDB15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9FE9-B59C-974D-8036-1652AECB8D3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1214-2461-C24C-B431-3D32CDB15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9FE9-B59C-974D-8036-1652AECB8D3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1214-2461-C24C-B431-3D32CDB1527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9FE9-B59C-974D-8036-1652AECB8D3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1214-2461-C24C-B431-3D32CDB152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9FE9-B59C-974D-8036-1652AECB8D3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1214-2461-C24C-B431-3D32CDB152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9FE9-B59C-974D-8036-1652AECB8D3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1214-2461-C24C-B431-3D32CDB1527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9FE9-B59C-974D-8036-1652AECB8D3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11214-2461-C24C-B431-3D32CDB152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6CA9FE9-B59C-974D-8036-1652AECB8D34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211214-2461-C24C-B431-3D32CDB152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SOL Logo_Small.jpg"/>
          <p:cNvPicPr>
            <a:picLocks noChangeAspect="1"/>
          </p:cNvPicPr>
          <p:nvPr/>
        </p:nvPicPr>
        <p:blipFill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" y="224126"/>
            <a:ext cx="8961653" cy="453050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34471" y="2838203"/>
            <a:ext cx="9278471" cy="1927645"/>
          </a:xfrm>
          <a:solidFill>
            <a:schemeClr val="tx2">
              <a:lumMod val="40000"/>
              <a:lumOff val="60000"/>
              <a:alpha val="59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Co-Teaching through Coercion or Collaboration? Using Growth Mindset to Support a ‘Can Do’ Environment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68786" y="4927968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8231E"/>
                </a:solidFill>
              </a:rPr>
              <a:t>Lynne Stallings</a:t>
            </a:r>
          </a:p>
          <a:p>
            <a:r>
              <a:rPr lang="en-US" dirty="0" smtClean="0">
                <a:solidFill>
                  <a:srgbClr val="48231E"/>
                </a:solidFill>
              </a:rPr>
              <a:t>Ball State University</a:t>
            </a:r>
          </a:p>
          <a:p>
            <a:r>
              <a:rPr lang="en-US" dirty="0" smtClean="0">
                <a:solidFill>
                  <a:srgbClr val="48231E"/>
                </a:solidFill>
              </a:rPr>
              <a:t>November 11, 2017</a:t>
            </a:r>
            <a:endParaRPr lang="en-US" dirty="0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1058360" y="685800"/>
            <a:ext cx="7024744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9900"/>
                </a:solidFill>
              </a:rPr>
              <a:t>Question #2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692052" y="1218548"/>
            <a:ext cx="5131323" cy="481077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/>
              <a:t>What </a:t>
            </a:r>
            <a:r>
              <a:rPr lang="en-US" sz="2800" b="1" dirty="0"/>
              <a:t>are some ways in which ESL and content teachers </a:t>
            </a:r>
            <a:r>
              <a:rPr lang="en-US" sz="2800" b="1" dirty="0" smtClean="0"/>
              <a:t>collaborate/co-teach </a:t>
            </a:r>
            <a:r>
              <a:rPr lang="en-US" sz="2800" b="1" dirty="0"/>
              <a:t>at your school?</a:t>
            </a:r>
          </a:p>
          <a:p>
            <a:pPr algn="ctr">
              <a:buNone/>
            </a:pPr>
            <a:r>
              <a:rPr lang="en-US" sz="2800" b="1" dirty="0"/>
              <a:t>What works well?</a:t>
            </a:r>
          </a:p>
          <a:p>
            <a:pPr algn="ctr">
              <a:buNone/>
            </a:pPr>
            <a:r>
              <a:rPr lang="en-US" sz="2800" b="1" dirty="0"/>
              <a:t>What could be improved</a:t>
            </a:r>
            <a:r>
              <a:rPr lang="en-US" sz="2800" b="1" dirty="0" smtClean="0"/>
              <a:t>?</a:t>
            </a:r>
          </a:p>
          <a:p>
            <a:pPr algn="ctr">
              <a:buNone/>
            </a:pPr>
            <a:r>
              <a:rPr lang="en-US" sz="2800" b="1" dirty="0" smtClean="0"/>
              <a:t>Be specific.</a:t>
            </a:r>
            <a:endParaRPr lang="en-US" sz="2800" b="1" dirty="0"/>
          </a:p>
          <a:p>
            <a:pPr algn="ctr" eaLnBrk="1" hangingPunct="1">
              <a:buFont typeface="Wingdings" pitchFamily="2" charset="2"/>
              <a:buNone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42517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779463" y="903194"/>
            <a:ext cx="7583487" cy="1044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FF9900"/>
                </a:solidFill>
              </a:rPr>
              <a:t>Person 2: Read aloud your answers to the question.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79463" y="2649070"/>
            <a:ext cx="7583487" cy="420893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33CC33"/>
                </a:solidFill>
              </a:rPr>
              <a:t>Next: Person 3 read aloud your answers to the question.</a:t>
            </a:r>
          </a:p>
          <a:p>
            <a:pPr eaLnBrk="1" hangingPunct="1">
              <a:lnSpc>
                <a:spcPct val="90000"/>
              </a:lnSpc>
            </a:pPr>
            <a:endParaRPr lang="en-US" sz="3200" b="1" dirty="0" smtClean="0">
              <a:solidFill>
                <a:srgbClr val="33CC33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00B0F0"/>
                </a:solidFill>
              </a:rPr>
              <a:t>Finally, read aloud your answers to the question.</a:t>
            </a:r>
          </a:p>
          <a:p>
            <a:pPr marL="68580" indent="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4020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940846" y="609600"/>
            <a:ext cx="7010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3366FF"/>
                </a:solidFill>
              </a:rPr>
              <a:t>Question #3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3399" y="1219200"/>
            <a:ext cx="8005955" cy="5257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600" b="1" dirty="0"/>
              <a:t>Which skills and experiences in terms of working with ELs do you bring to the table that you could leverage when collaborating with other teachers?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/>
              <a:t>Be specific.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/>
              <a:t>What do you need to get started on creating these conditions?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/>
              <a:t>Who will help you?</a:t>
            </a:r>
          </a:p>
        </p:txBody>
      </p:sp>
    </p:spTree>
    <p:extLst>
      <p:ext uri="{BB962C8B-B14F-4D97-AF65-F5344CB8AC3E}">
        <p14:creationId xmlns:p14="http://schemas.microsoft.com/office/powerpoint/2010/main" val="994602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990600"/>
            <a:ext cx="6777317" cy="484202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33CC33"/>
                </a:solidFill>
              </a:rPr>
              <a:t>First: Person 3 read aloud your answers to the question.</a:t>
            </a:r>
          </a:p>
          <a:p>
            <a:pPr eaLnBrk="1" hangingPunct="1">
              <a:lnSpc>
                <a:spcPct val="90000"/>
              </a:lnSpc>
            </a:pPr>
            <a:endParaRPr lang="en-US" sz="3200" b="1" dirty="0" smtClean="0">
              <a:solidFill>
                <a:srgbClr val="33CC33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00B0F0"/>
                </a:solidFill>
              </a:rPr>
              <a:t>Person 1, read aloud your answers to the question.</a:t>
            </a:r>
          </a:p>
          <a:p>
            <a:pPr marL="68580" indent="0" eaLnBrk="1" hangingPunct="1">
              <a:lnSpc>
                <a:spcPct val="90000"/>
              </a:lnSpc>
              <a:buNone/>
            </a:pPr>
            <a:endParaRPr lang="en-US" sz="3200" b="1" dirty="0" smtClean="0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FF9900"/>
                </a:solidFill>
              </a:rPr>
              <a:t>Person 2: Read aloud your answers to the question.</a:t>
            </a:r>
            <a:endParaRPr lang="en-US" sz="3200" b="1" dirty="0" smtClean="0">
              <a:solidFill>
                <a:srgbClr val="00B0F0"/>
              </a:solidFill>
            </a:endParaRPr>
          </a:p>
          <a:p>
            <a:pPr marL="68580" indent="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373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Triads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What did we hear? What did our partners say?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What did you hear that was impactful? 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Why does this matter?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What will we remember?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6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2127812"/>
            <a:ext cx="7583487" cy="1044388"/>
          </a:xfrm>
        </p:spPr>
        <p:txBody>
          <a:bodyPr/>
          <a:lstStyle/>
          <a:p>
            <a:r>
              <a:rPr lang="en-US" dirty="0" smtClean="0"/>
              <a:t>What have you heard?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268" y="3478348"/>
            <a:ext cx="7583487" cy="4208930"/>
          </a:xfrm>
        </p:spPr>
        <p:txBody>
          <a:bodyPr/>
          <a:lstStyle/>
          <a:p>
            <a:r>
              <a:rPr lang="en-US" sz="2800" dirty="0" smtClean="0"/>
              <a:t>When the topic of co-teaching or collaboration arises, what are some common responses you hear?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6666" y="1220665"/>
            <a:ext cx="7735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Quick Table Share Out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47666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Self–Assessment:  Yes or No???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don’t go to work to make friends; I go to work to do my job.</a:t>
            </a:r>
          </a:p>
          <a:p>
            <a:r>
              <a:rPr lang="en-US" dirty="0" smtClean="0"/>
              <a:t>What other teachers are doing in their classrooms doesn’t affect me.</a:t>
            </a:r>
          </a:p>
          <a:p>
            <a:r>
              <a:rPr lang="en-US" dirty="0" smtClean="0"/>
              <a:t>My administrator only observes me a few times a year, so I don’t pay much attention to the feedback.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88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 descr="Screen Shot 2016-10-20 at 12.52.36 PM.png"/>
          <p:cNvPicPr preferRelativeResize="0"/>
          <p:nvPr/>
        </p:nvPicPr>
        <p:blipFill rotWithShape="1">
          <a:blip r:embed="rId3">
            <a:alphaModFix/>
          </a:blip>
          <a:srcRect t="8244" r="50821" b="9962"/>
          <a:stretch/>
        </p:blipFill>
        <p:spPr>
          <a:xfrm>
            <a:off x="626751" y="247834"/>
            <a:ext cx="3319923" cy="502196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626751" y="5391633"/>
            <a:ext cx="3643473" cy="134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chemeClr val="accent3"/>
                </a:solidFill>
              </a:rPr>
              <a:t>Fixed Mindset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Think that they cannot increase their skill and knowledge in a particular area.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 t="26772" r="53181"/>
          <a:stretch/>
        </p:blipFill>
        <p:spPr>
          <a:xfrm>
            <a:off x="4696725" y="506200"/>
            <a:ext cx="3624050" cy="566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782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l="48121" t="26772" r="2709"/>
          <a:stretch/>
        </p:blipFill>
        <p:spPr>
          <a:xfrm>
            <a:off x="4701825" y="563233"/>
            <a:ext cx="3647450" cy="56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Screen Shot 2016-10-20 at 12.52.36 PM.png"/>
          <p:cNvPicPr preferRelativeResize="0"/>
          <p:nvPr/>
        </p:nvPicPr>
        <p:blipFill rotWithShape="1">
          <a:blip r:embed="rId4">
            <a:alphaModFix/>
          </a:blip>
          <a:srcRect l="48757" t="6813" b="11393"/>
          <a:stretch/>
        </p:blipFill>
        <p:spPr>
          <a:xfrm>
            <a:off x="569925" y="167481"/>
            <a:ext cx="3459248" cy="502196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569925" y="5189446"/>
            <a:ext cx="3784028" cy="134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accent3"/>
                </a:solidFill>
              </a:rPr>
              <a:t>Growth Mindset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Believe that they can learn anything if they put in the work, practice, and effort to learn it.</a:t>
            </a:r>
          </a:p>
        </p:txBody>
      </p:sp>
    </p:spTree>
    <p:extLst>
      <p:ext uri="{BB962C8B-B14F-4D97-AF65-F5344CB8AC3E}">
        <p14:creationId xmlns:p14="http://schemas.microsoft.com/office/powerpoint/2010/main" val="1763279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400" dirty="0"/>
              <a:t>What are some fixed or growth mindset responses you get when trying to collaborate or co-teach</a:t>
            </a:r>
            <a:r>
              <a:rPr lang="en-US" sz="4400" dirty="0" smtClean="0"/>
              <a:t>?</a:t>
            </a:r>
            <a:endParaRPr lang="en" sz="4400" dirty="0"/>
          </a:p>
        </p:txBody>
      </p:sp>
    </p:spTree>
    <p:extLst>
      <p:ext uri="{BB962C8B-B14F-4D97-AF65-F5344CB8AC3E}">
        <p14:creationId xmlns:p14="http://schemas.microsoft.com/office/powerpoint/2010/main" val="399938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85" y="762726"/>
            <a:ext cx="8512538" cy="763455"/>
          </a:xfrm>
        </p:spPr>
        <p:txBody>
          <a:bodyPr/>
          <a:lstStyle/>
          <a:p>
            <a:r>
              <a:rPr lang="en-US" sz="3400" dirty="0" smtClean="0"/>
              <a:t>Collaboration/Co-teaching Brainstorming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collaboration or co-teaching model or strategy do you use?</a:t>
            </a:r>
          </a:p>
          <a:p>
            <a:pPr lvl="1"/>
            <a:r>
              <a:rPr lang="en-US" dirty="0" smtClean="0"/>
              <a:t>Plan online?</a:t>
            </a:r>
          </a:p>
          <a:p>
            <a:pPr lvl="1"/>
            <a:r>
              <a:rPr lang="en-US" dirty="0" smtClean="0"/>
              <a:t>Look for informal ways to check in (e.g., during lunch, after school, etc.)?</a:t>
            </a:r>
          </a:p>
          <a:p>
            <a:pPr lvl="1"/>
            <a:r>
              <a:rPr lang="en-US" dirty="0" smtClean="0"/>
              <a:t>Identify specific and shared tasks for the ESOL teacher and content teacher to support ELs?</a:t>
            </a:r>
          </a:p>
          <a:p>
            <a:pPr lvl="1"/>
            <a:r>
              <a:rPr lang="en-US" dirty="0" smtClean="0"/>
              <a:t>Observe each other teaching and discuss what you saw?</a:t>
            </a:r>
          </a:p>
          <a:p>
            <a:pPr lvl="1"/>
            <a:r>
              <a:rPr lang="en-US" dirty="0" smtClean="0"/>
              <a:t>Other ideas?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61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24311"/>
            <a:ext cx="7583487" cy="1044388"/>
          </a:xfrm>
        </p:spPr>
        <p:txBody>
          <a:bodyPr/>
          <a:lstStyle/>
          <a:p>
            <a:r>
              <a:rPr lang="en-US" dirty="0" smtClean="0"/>
              <a:t>What’s the difference?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896503"/>
              </p:ext>
            </p:extLst>
          </p:nvPr>
        </p:nvGraphicFramePr>
        <p:xfrm>
          <a:off x="779461" y="1283449"/>
          <a:ext cx="7583488" cy="4629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1744"/>
                <a:gridCol w="3791744"/>
              </a:tblGrid>
              <a:tr h="423165">
                <a:tc>
                  <a:txBody>
                    <a:bodyPr/>
                    <a:lstStyle/>
                    <a:p>
                      <a:r>
                        <a:rPr lang="en-US" dirty="0" smtClean="0"/>
                        <a:t>Cooperative Decision-Making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Administrative Directives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Teachers provide feedback to their peers by examining each others instructional plans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Teachers are reluctant to explore ideas beyond what is being</a:t>
                      </a:r>
                      <a:r>
                        <a:rPr lang="en-US" baseline="0" dirty="0" smtClean="0"/>
                        <a:t> asked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Teachers jointly take risks, examine</a:t>
                      </a:r>
                      <a:r>
                        <a:rPr lang="en-US" baseline="0" dirty="0" smtClean="0"/>
                        <a:t> outcomes, and reflect on their practice together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Teachers don’t look for instructional</a:t>
                      </a:r>
                      <a:r>
                        <a:rPr lang="en-US" baseline="0" dirty="0" smtClean="0"/>
                        <a:t> solutions; they keep the status quo or expect school leaders to resolve issues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Teachers share their successes with each other and build on one another’s ideas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teachers have isolated successes that do not affect overall student achievement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Teachers work together to develop</a:t>
                      </a:r>
                      <a:r>
                        <a:rPr lang="en-US" baseline="0" dirty="0" smtClean="0"/>
                        <a:t> instructional activities that will lead students to meet learning benchmarks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Ideas are often limited due to the beliefs that “if it </a:t>
                      </a:r>
                      <a:r>
                        <a:rPr lang="en-US" dirty="0" err="1" smtClean="0"/>
                        <a:t>ain’t</a:t>
                      </a:r>
                      <a:r>
                        <a:rPr lang="en-US" dirty="0" smtClean="0"/>
                        <a:t> broke, don’t fix it”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51235" y="6056941"/>
            <a:ext cx="7347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Kohm</a:t>
            </a:r>
            <a:r>
              <a:rPr lang="en-US" dirty="0" smtClean="0"/>
              <a:t> &amp; Nance (2009, p. 67) in </a:t>
            </a:r>
            <a:r>
              <a:rPr lang="en-US" dirty="0" err="1" smtClean="0"/>
              <a:t>Honigsfeld</a:t>
            </a:r>
            <a:r>
              <a:rPr lang="en-US" dirty="0" smtClean="0"/>
              <a:t> &amp; Dove, 2015, p.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28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three ways to build relationships with colleagues…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55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779463" y="545212"/>
            <a:ext cx="7583487" cy="81129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 smtClean="0"/>
              <a:t>Take-home goal…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25958" y="1807885"/>
            <a:ext cx="7998219" cy="420893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6400" dirty="0" smtClean="0"/>
              <a:t>Write a </a:t>
            </a:r>
            <a:r>
              <a:rPr lang="en-US" sz="6400" dirty="0"/>
              <a:t>growth mindset SMART goal for </a:t>
            </a:r>
            <a:r>
              <a:rPr lang="en-US" sz="6400" dirty="0" smtClean="0"/>
              <a:t>building relationships and collaboration at your school.</a:t>
            </a:r>
            <a:r>
              <a:rPr lang="en-US" sz="6400" b="1" dirty="0"/>
              <a:t> </a:t>
            </a:r>
            <a:endParaRPr lang="en-US" sz="6400" dirty="0"/>
          </a:p>
          <a:p>
            <a:r>
              <a:rPr lang="en-US" sz="6400" b="1" dirty="0"/>
              <a:t>S</a:t>
            </a:r>
            <a:r>
              <a:rPr lang="en-US" sz="6400" dirty="0"/>
              <a:t>pecific:  Write a specific description of </a:t>
            </a:r>
            <a:r>
              <a:rPr lang="en-US" sz="6400" dirty="0" smtClean="0"/>
              <a:t>goal</a:t>
            </a:r>
          </a:p>
          <a:p>
            <a:pPr lvl="1"/>
            <a:r>
              <a:rPr lang="en-US" sz="6200" i="1" dirty="0" smtClean="0"/>
              <a:t>Build </a:t>
            </a:r>
            <a:r>
              <a:rPr lang="en-US" sz="6200" i="1" dirty="0"/>
              <a:t>relationships with students</a:t>
            </a:r>
            <a:endParaRPr lang="en-US" sz="6200" dirty="0"/>
          </a:p>
          <a:p>
            <a:r>
              <a:rPr lang="en-US" sz="6400" b="1" dirty="0"/>
              <a:t>M</a:t>
            </a:r>
            <a:r>
              <a:rPr lang="en-US" sz="6400" dirty="0"/>
              <a:t>easurable: Write how you plan to track progress toward the goal</a:t>
            </a:r>
          </a:p>
          <a:p>
            <a:pPr lvl="1"/>
            <a:r>
              <a:rPr lang="en-US" sz="6200" i="1" dirty="0"/>
              <a:t>Self-test knowledge of each students name</a:t>
            </a:r>
            <a:endParaRPr lang="en-US" sz="6200" dirty="0"/>
          </a:p>
          <a:p>
            <a:r>
              <a:rPr lang="en-US" sz="6400" b="1" dirty="0"/>
              <a:t>A</a:t>
            </a:r>
            <a:r>
              <a:rPr lang="en-US" sz="6400" dirty="0"/>
              <a:t>ctionable: Write specific steps you can take toward attaining your goal</a:t>
            </a:r>
          </a:p>
          <a:p>
            <a:pPr lvl="1"/>
            <a:r>
              <a:rPr lang="en-US" sz="6200" i="1" dirty="0"/>
              <a:t>U</a:t>
            </a:r>
            <a:r>
              <a:rPr lang="en-US" sz="6200" i="1" dirty="0" smtClean="0"/>
              <a:t>se </a:t>
            </a:r>
            <a:r>
              <a:rPr lang="en-US" sz="6200" i="1" dirty="0"/>
              <a:t>students’ names as often as possible; have them fill out an inventory</a:t>
            </a:r>
            <a:endParaRPr lang="en-US" sz="6200" dirty="0"/>
          </a:p>
          <a:p>
            <a:r>
              <a:rPr lang="en-US" sz="6400" b="1" dirty="0"/>
              <a:t>R</a:t>
            </a:r>
            <a:r>
              <a:rPr lang="en-US" sz="6400" dirty="0"/>
              <a:t>ealistic: Write what resources/supports you need to achieve the goal</a:t>
            </a:r>
          </a:p>
          <a:p>
            <a:pPr lvl="1"/>
            <a:r>
              <a:rPr lang="en-US" sz="6200" i="1" dirty="0"/>
              <a:t>Two weeks is a reasonable time to learn names</a:t>
            </a:r>
            <a:endParaRPr lang="en-US" sz="6200" dirty="0"/>
          </a:p>
          <a:p>
            <a:r>
              <a:rPr lang="en-US" sz="6400" b="1" dirty="0"/>
              <a:t>T</a:t>
            </a:r>
            <a:r>
              <a:rPr lang="en-US" sz="6400" dirty="0"/>
              <a:t>imely: Write your deadline for achieving you goal</a:t>
            </a:r>
          </a:p>
          <a:p>
            <a:pPr lvl="1"/>
            <a:r>
              <a:rPr lang="en-US" sz="6200" i="1" dirty="0"/>
              <a:t>Deadline isn’t far </a:t>
            </a:r>
            <a:r>
              <a:rPr lang="en-US" sz="6200" i="1" dirty="0" smtClean="0"/>
              <a:t>off			</a:t>
            </a:r>
            <a:r>
              <a:rPr lang="en-US" sz="6200" i="1" dirty="0" smtClean="0">
                <a:solidFill>
                  <a:schemeClr val="tx1"/>
                </a:solidFill>
              </a:rPr>
              <a:t>(Growth Mindset Coach, pp. 24-25)</a:t>
            </a:r>
            <a:endParaRPr lang="en-US" sz="3200" dirty="0"/>
          </a:p>
          <a:p>
            <a:pPr eaLnBrk="1" hangingPunct="1"/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00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513379"/>
            <a:ext cx="7583487" cy="55243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“When teachers successfully collaborate, they are able to leverage their specific expertise in the complex task of supporting ELs’ acquisition of language and content knowledge” 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2400" dirty="0" smtClean="0"/>
              <a:t>(</a:t>
            </a:r>
            <a:r>
              <a:rPr lang="en-US" sz="2400" dirty="0" err="1" smtClean="0"/>
              <a:t>Staehr</a:t>
            </a:r>
            <a:r>
              <a:rPr lang="en-US" sz="2400" dirty="0" smtClean="0"/>
              <a:t> </a:t>
            </a:r>
            <a:r>
              <a:rPr lang="en-US" sz="2400" dirty="0" err="1" smtClean="0"/>
              <a:t>Fenner</a:t>
            </a:r>
            <a:r>
              <a:rPr lang="en-US" sz="2400" dirty="0" smtClean="0"/>
              <a:t> and Snyder, 2017, p. 18)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584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7"/>
          <p:cNvSpPr>
            <a:spLocks noGrp="1" noChangeArrowheads="1"/>
          </p:cNvSpPr>
          <p:nvPr>
            <p:ph type="title"/>
          </p:nvPr>
        </p:nvSpPr>
        <p:spPr>
          <a:xfrm>
            <a:off x="293142" y="623888"/>
            <a:ext cx="4507458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Microlabs</a:t>
            </a:r>
            <a:endParaRPr lang="en-US" dirty="0" smtClean="0"/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962400" cy="3724275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sz="2200" b="1" dirty="0" smtClean="0"/>
              <a:t>What you need:</a:t>
            </a:r>
          </a:p>
          <a:p>
            <a:pPr marL="457200" indent="-457200" eaLnBrk="1" hangingPunct="1">
              <a:buFont typeface="Wingdings 2" pitchFamily="18" charset="2"/>
              <a:buAutoNum type="arabicPeriod"/>
            </a:pPr>
            <a:r>
              <a:rPr lang="en-US" sz="2200" b="1" dirty="0" smtClean="0">
                <a:solidFill>
                  <a:srgbClr val="FF0000"/>
                </a:solidFill>
              </a:rPr>
              <a:t>Something to write with</a:t>
            </a:r>
          </a:p>
          <a:p>
            <a:pPr marL="457200" indent="-457200" eaLnBrk="1" hangingPunct="1">
              <a:buFont typeface="Wingdings 2" pitchFamily="18" charset="2"/>
              <a:buAutoNum type="arabicPeriod"/>
            </a:pPr>
            <a:r>
              <a:rPr lang="en-US" sz="2200" b="1" dirty="0" smtClean="0">
                <a:solidFill>
                  <a:srgbClr val="00B0F0"/>
                </a:solidFill>
              </a:rPr>
              <a:t>Something to write on</a:t>
            </a:r>
          </a:p>
          <a:p>
            <a:pPr marL="457200" indent="-457200" eaLnBrk="1" hangingPunct="1">
              <a:buFont typeface="Wingdings 2" pitchFamily="18" charset="2"/>
              <a:buAutoNum type="arabicPeriod"/>
            </a:pPr>
            <a:r>
              <a:rPr lang="en-US" sz="2200" b="1" dirty="0" smtClean="0">
                <a:solidFill>
                  <a:srgbClr val="7030A0"/>
                </a:solidFill>
              </a:rPr>
              <a:t>To  sit with 2 other people to form a triad (fancy talk for a group of 3).  Please group yourselves quickly. Hold up your hand if you are available and need partners.</a:t>
            </a:r>
          </a:p>
        </p:txBody>
      </p:sp>
      <p:pic>
        <p:nvPicPr>
          <p:cNvPr id="13316" name="Content Placeholder 4" descr="2010-04-23 14.32.24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r="6656"/>
          <a:stretch>
            <a:fillRect/>
          </a:stretch>
        </p:blipFill>
        <p:spPr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Rectangle 32"/>
          <p:cNvSpPr>
            <a:spLocks noChangeArrowheads="1"/>
          </p:cNvSpPr>
          <p:nvPr/>
        </p:nvSpPr>
        <p:spPr bwMode="auto">
          <a:xfrm>
            <a:off x="3810000" y="457200"/>
            <a:ext cx="53340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endParaRPr lang="en-US" sz="3200" b="1" dirty="0">
              <a:solidFill>
                <a:srgbClr val="FFC000"/>
              </a:solidFill>
              <a:latin typeface="Corbel" pitchFamily="34" charset="0"/>
            </a:endParaRPr>
          </a:p>
          <a:p>
            <a:pPr marL="342900" indent="-342900" algn="ctr"/>
            <a:r>
              <a:rPr lang="en-US" sz="2400" b="1" dirty="0">
                <a:solidFill>
                  <a:srgbClr val="FFC000"/>
                </a:solidFill>
                <a:latin typeface="Corbel" pitchFamily="34" charset="0"/>
              </a:rPr>
              <a:t>You can find this protocol at:</a:t>
            </a:r>
          </a:p>
          <a:p>
            <a:pPr marL="342900" indent="-342900" algn="ctr"/>
            <a:r>
              <a:rPr lang="en-US" sz="2400" b="1" dirty="0" err="1">
                <a:solidFill>
                  <a:srgbClr val="FFC000"/>
                </a:solidFill>
                <a:latin typeface="Corbel" pitchFamily="34" charset="0"/>
              </a:rPr>
              <a:t>www.schoolreforminitiative.org</a:t>
            </a:r>
            <a:endParaRPr lang="en-US" sz="2400" b="1" dirty="0">
              <a:solidFill>
                <a:srgbClr val="FFC000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0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Most Important?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When we write, </a:t>
            </a:r>
            <a:r>
              <a:rPr lang="en-US" sz="2800" b="1" i="1" dirty="0" smtClean="0">
                <a:solidFill>
                  <a:srgbClr val="92D050"/>
                </a:solidFill>
              </a:rPr>
              <a:t>everyone is silent </a:t>
            </a:r>
            <a:r>
              <a:rPr lang="en-US" sz="2800" b="1" dirty="0" smtClean="0"/>
              <a:t>and is writing for the full time allotted. Keep your pen moving.</a:t>
            </a:r>
          </a:p>
          <a:p>
            <a:pPr eaLnBrk="1" hangingPunct="1"/>
            <a:r>
              <a:rPr lang="en-US" sz="2800" b="1" dirty="0" smtClean="0"/>
              <a:t>When you are speaking, everyone else in your triad is </a:t>
            </a:r>
            <a:r>
              <a:rPr lang="en-US" sz="2800" b="1" dirty="0" smtClean="0">
                <a:solidFill>
                  <a:srgbClr val="FF0000"/>
                </a:solidFill>
              </a:rPr>
              <a:t>only listening</a:t>
            </a:r>
            <a:r>
              <a:rPr lang="en-US" sz="2800" b="1" dirty="0" smtClean="0"/>
              <a:t>. </a:t>
            </a:r>
          </a:p>
          <a:p>
            <a:pPr eaLnBrk="1" hangingPunct="1"/>
            <a:r>
              <a:rPr lang="en-US" sz="2800" b="1" dirty="0" smtClean="0"/>
              <a:t>Speaking only happens </a:t>
            </a:r>
            <a:r>
              <a:rPr lang="en-US" sz="2800" b="1" dirty="0" smtClean="0">
                <a:solidFill>
                  <a:srgbClr val="FFC000"/>
                </a:solidFill>
              </a:rPr>
              <a:t>between rounds</a:t>
            </a:r>
            <a:r>
              <a:rPr lang="en-US" sz="2800" b="1" dirty="0" smtClean="0"/>
              <a:t>. </a:t>
            </a:r>
          </a:p>
          <a:p>
            <a:pPr eaLnBrk="1" hangingPunct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4590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623759"/>
            <a:ext cx="7239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The Pattern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42959"/>
            <a:ext cx="6906409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Question 1 will be announced, followed by 4 minutes of </a:t>
            </a:r>
            <a:r>
              <a:rPr lang="en-US" sz="2800" b="1" dirty="0" smtClean="0">
                <a:solidFill>
                  <a:srgbClr val="4BF030"/>
                </a:solidFill>
              </a:rPr>
              <a:t>personal writing</a:t>
            </a:r>
            <a:r>
              <a:rPr lang="en-US" sz="2800" b="1" dirty="0" smtClean="0"/>
              <a:t>. (There are three questions total.)</a:t>
            </a:r>
          </a:p>
          <a:p>
            <a:pPr marL="68580" indent="0" eaLnBrk="1" hangingPunct="1">
              <a:buNone/>
            </a:pPr>
            <a:endParaRPr lang="en-US" sz="2800" b="1" dirty="0" smtClean="0"/>
          </a:p>
          <a:p>
            <a:pPr eaLnBrk="1" hangingPunct="1"/>
            <a:r>
              <a:rPr lang="en-US" sz="2800" b="1" dirty="0" smtClean="0"/>
              <a:t>Each member of the triad will </a:t>
            </a:r>
            <a:r>
              <a:rPr lang="en-US" sz="2800" b="1" dirty="0" smtClean="0">
                <a:solidFill>
                  <a:srgbClr val="FF0066"/>
                </a:solidFill>
              </a:rPr>
              <a:t>simply read aloud </a:t>
            </a:r>
            <a:r>
              <a:rPr lang="en-US" sz="2800" b="1" dirty="0" smtClean="0"/>
              <a:t>what they have written with </a:t>
            </a:r>
            <a:r>
              <a:rPr lang="en-US" sz="2800" b="1" dirty="0" smtClean="0">
                <a:solidFill>
                  <a:srgbClr val="FFC000"/>
                </a:solidFill>
              </a:rPr>
              <a:t>no response from the listeners</a:t>
            </a:r>
            <a:r>
              <a:rPr lang="en-US" sz="2800" b="1" dirty="0" smtClean="0"/>
              <a:t>.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664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b="1" dirty="0" smtClean="0"/>
              <a:t>Ready?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It is easier to DO a </a:t>
            </a:r>
            <a:r>
              <a:rPr lang="en-US" sz="3200" b="1" dirty="0" err="1" smtClean="0"/>
              <a:t>Microlab</a:t>
            </a:r>
            <a:r>
              <a:rPr lang="en-US" sz="3200" b="1" dirty="0" smtClean="0"/>
              <a:t> than to EXPLAIN a </a:t>
            </a:r>
            <a:r>
              <a:rPr lang="en-US" sz="3200" b="1" dirty="0" err="1" smtClean="0"/>
              <a:t>Microlab</a:t>
            </a:r>
            <a:r>
              <a:rPr lang="en-US" sz="3200" b="1" dirty="0" smtClean="0"/>
              <a:t>! </a:t>
            </a:r>
          </a:p>
          <a:p>
            <a:pPr eaLnBrk="1" hangingPunct="1"/>
            <a:endParaRPr lang="en-US" sz="3200" b="1" dirty="0" smtClean="0"/>
          </a:p>
          <a:p>
            <a:pPr eaLnBrk="1" hangingPunct="1"/>
            <a:r>
              <a:rPr lang="en-US" sz="3200" b="1" dirty="0"/>
              <a:t>I</a:t>
            </a:r>
            <a:r>
              <a:rPr lang="en-US" sz="3200" b="1" dirty="0" smtClean="0"/>
              <a:t> will walk you through the entire process. Relax and prepare to enjoy thinking deeply. </a:t>
            </a:r>
          </a:p>
          <a:p>
            <a:pPr eaLnBrk="1" hangingPunct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402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779463" y="661424"/>
            <a:ext cx="7583487" cy="1044388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Decide QUICKLY who will be </a:t>
            </a:r>
            <a:r>
              <a:rPr lang="en-US" sz="3200" b="1" dirty="0" smtClean="0">
                <a:solidFill>
                  <a:srgbClr val="FF9900"/>
                </a:solidFill>
              </a:rPr>
              <a:t>Person 1</a:t>
            </a:r>
            <a:r>
              <a:rPr lang="en-US" sz="3200" b="1" dirty="0" smtClean="0"/>
              <a:t>, </a:t>
            </a:r>
            <a:r>
              <a:rPr lang="en-US" sz="3200" b="1" dirty="0" smtClean="0">
                <a:solidFill>
                  <a:schemeClr val="accent1"/>
                </a:solidFill>
              </a:rPr>
              <a:t>Person 2</a:t>
            </a:r>
            <a:r>
              <a:rPr lang="en-US" sz="3200" b="1" dirty="0" smtClean="0"/>
              <a:t>, and </a:t>
            </a:r>
            <a:r>
              <a:rPr lang="en-US" sz="3200" b="1" dirty="0" smtClean="0">
                <a:solidFill>
                  <a:schemeClr val="accent2"/>
                </a:solidFill>
              </a:rPr>
              <a:t>Person 3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24748"/>
          </a:xfrm>
        </p:spPr>
        <p:txBody>
          <a:bodyPr>
            <a:noAutofit/>
          </a:bodyPr>
          <a:lstStyle/>
          <a:p>
            <a:pPr marL="438150" indent="-319088" eaLnBrk="1" hangingPunct="1"/>
            <a:r>
              <a:rPr lang="en-US" sz="2800" b="1" dirty="0" smtClean="0"/>
              <a:t>Next, we will reveal the first question, which will be followed by 4 minutes of silent writing. </a:t>
            </a:r>
          </a:p>
          <a:p>
            <a:pPr marL="438150" indent="-319088" eaLnBrk="1" hangingPunct="1"/>
            <a:endParaRPr lang="en-US" sz="2800" b="1" dirty="0" smtClean="0"/>
          </a:p>
          <a:p>
            <a:pPr marL="438150" indent="-319088" eaLnBrk="1" hangingPunct="1"/>
            <a:r>
              <a:rPr lang="en-US" sz="2800" b="1" dirty="0" smtClean="0"/>
              <a:t>Keep your pen moving. </a:t>
            </a:r>
            <a:r>
              <a:rPr lang="en-US" sz="2800" b="1" dirty="0" smtClean="0">
                <a:solidFill>
                  <a:srgbClr val="FF9900"/>
                </a:solidFill>
              </a:rPr>
              <a:t>Do not over think, edit, or suppress your thoughts</a:t>
            </a:r>
            <a:r>
              <a:rPr lang="en-US" sz="2800" b="1" dirty="0" smtClean="0"/>
              <a:t>. </a:t>
            </a:r>
            <a:r>
              <a:rPr lang="en-US" sz="2800" b="1" i="1" dirty="0" smtClean="0">
                <a:solidFill>
                  <a:srgbClr val="FF0000"/>
                </a:solidFill>
              </a:rPr>
              <a:t>Just keep your pen moving</a:t>
            </a:r>
            <a:r>
              <a:rPr lang="en-US" sz="2800" b="1" i="1" dirty="0" smtClean="0">
                <a:solidFill>
                  <a:srgbClr val="CC3300"/>
                </a:solidFill>
              </a:rPr>
              <a:t>.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010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1043492" y="685800"/>
            <a:ext cx="7024744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Question #1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624493" y="1828800"/>
            <a:ext cx="6279815" cy="4003829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en-US" sz="3200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200" b="1" dirty="0" smtClean="0"/>
              <a:t>How would you describe your role with ELs at your school?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200" b="1" dirty="0" smtClean="0"/>
              <a:t>Be specific.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4557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/>
              <a:t>Person 1: Read your written answers to the question.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Next: Person 2 will read your written answers to the question.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B0F0"/>
                </a:solidFill>
              </a:rPr>
              <a:t>Finally, Person 3 will read your written answers to the question.</a:t>
            </a:r>
          </a:p>
          <a:p>
            <a:pPr eaLnBrk="1" hangingPunct="1">
              <a:lnSpc>
                <a:spcPct val="90000"/>
              </a:lnSpc>
            </a:pPr>
            <a:endParaRPr lang="en-US" b="1" dirty="0">
              <a:solidFill>
                <a:srgbClr val="00B0F0"/>
              </a:solidFill>
            </a:endParaRPr>
          </a:p>
          <a:p>
            <a:pPr marL="68580" indent="0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DO NOT HAVE ANY CROSS CONVERSATIONS AT THIS TIME!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marL="6858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0311168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2949</TotalTime>
  <Words>1058</Words>
  <Application>Microsoft Office PowerPoint</Application>
  <PresentationFormat>On-screen Show (4:3)</PresentationFormat>
  <Paragraphs>149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Corbel</vt:lpstr>
      <vt:lpstr>Trebuchet MS</vt:lpstr>
      <vt:lpstr>Wingdings</vt:lpstr>
      <vt:lpstr>Wingdings 2</vt:lpstr>
      <vt:lpstr>Revolution</vt:lpstr>
      <vt:lpstr>Co-Teaching through Coercion or Collaboration? Using Growth Mindset to Support a ‘Can Do’ Environment</vt:lpstr>
      <vt:lpstr>Collaboration/Co-teaching Brainstorming</vt:lpstr>
      <vt:lpstr>Microlabs</vt:lpstr>
      <vt:lpstr>What is Most Important?</vt:lpstr>
      <vt:lpstr>The Pattern</vt:lpstr>
      <vt:lpstr>Ready?</vt:lpstr>
      <vt:lpstr>Decide QUICKLY who will be Person 1, Person 2, and Person 3</vt:lpstr>
      <vt:lpstr>Question #1</vt:lpstr>
      <vt:lpstr>Person 1: Read your written answers to the question.</vt:lpstr>
      <vt:lpstr>Question #2</vt:lpstr>
      <vt:lpstr>Person 2: Read aloud your answers to the question.</vt:lpstr>
      <vt:lpstr>Question #3</vt:lpstr>
      <vt:lpstr>PowerPoint Presentation</vt:lpstr>
      <vt:lpstr>In Triads</vt:lpstr>
      <vt:lpstr>What have you heard?</vt:lpstr>
      <vt:lpstr>Self–Assessment:  Yes or No???</vt:lpstr>
      <vt:lpstr>PowerPoint Presentation</vt:lpstr>
      <vt:lpstr>PowerPoint Presentation</vt:lpstr>
      <vt:lpstr>Gallery Walk</vt:lpstr>
      <vt:lpstr>What’s the difference?</vt:lpstr>
      <vt:lpstr>Goals</vt:lpstr>
      <vt:lpstr>Take-home goal…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Regional  INTESOL ELL Collaborative Project</dc:title>
  <dc:subject/>
  <dc:creator>Patricia Morita-Mullaney</dc:creator>
  <cp:keywords/>
  <dc:description/>
  <cp:lastModifiedBy>Nightenhelser, Brynn Amber</cp:lastModifiedBy>
  <cp:revision>48</cp:revision>
  <cp:lastPrinted>2016-11-11T02:29:14Z</cp:lastPrinted>
  <dcterms:created xsi:type="dcterms:W3CDTF">2015-11-11T00:37:08Z</dcterms:created>
  <dcterms:modified xsi:type="dcterms:W3CDTF">2017-11-16T13:26:14Z</dcterms:modified>
  <cp:category/>
</cp:coreProperties>
</file>